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Amiri"/>
      <p:regular r:id="rId26"/>
      <p:bold r:id="rId27"/>
      <p:italic r:id="rId28"/>
      <p:boldItalic r:id="rId29"/>
    </p:embeddedFont>
    <p:embeddedFont>
      <p:font typeface="DM Sans Light"/>
      <p:regular r:id="rId30"/>
      <p:bold r:id="rId31"/>
      <p:italic r:id="rId32"/>
      <p:boldItalic r:id="rId33"/>
    </p:embeddedFont>
    <p:embeddedFont>
      <p:font typeface="DM Sans SemiBold"/>
      <p:regular r:id="rId34"/>
      <p:bold r:id="rId35"/>
      <p:italic r:id="rId36"/>
      <p:boldItalic r:id="rId37"/>
    </p:embeddedFont>
    <p:embeddedFont>
      <p:font typeface="Helvetica Neue"/>
      <p:regular r:id="rId38"/>
      <p:bold r:id="rId39"/>
      <p:italic r:id="rId40"/>
      <p:boldItalic r:id="rId41"/>
    </p:embeddedFont>
    <p:embeddedFont>
      <p:font typeface="DM Sans"/>
      <p:regular r:id="rId42"/>
      <p:bold r:id="rId43"/>
      <p:italic r:id="rId44"/>
      <p:boldItalic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HelveticaNeue-italic.fntdata"/><Relationship Id="rId20" Type="http://schemas.openxmlformats.org/officeDocument/2006/relationships/slide" Target="slides/slide15.xml"/><Relationship Id="rId42" Type="http://schemas.openxmlformats.org/officeDocument/2006/relationships/font" Target="fonts/DMSans-regular.fntdata"/><Relationship Id="rId41" Type="http://schemas.openxmlformats.org/officeDocument/2006/relationships/font" Target="fonts/HelveticaNeue-boldItalic.fntdata"/><Relationship Id="rId22" Type="http://schemas.openxmlformats.org/officeDocument/2006/relationships/slide" Target="slides/slide17.xml"/><Relationship Id="rId44" Type="http://schemas.openxmlformats.org/officeDocument/2006/relationships/font" Target="fonts/DMSans-italic.fntdata"/><Relationship Id="rId21" Type="http://schemas.openxmlformats.org/officeDocument/2006/relationships/slide" Target="slides/slide16.xml"/><Relationship Id="rId43" Type="http://schemas.openxmlformats.org/officeDocument/2006/relationships/font" Target="fonts/DMSans-bold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45" Type="http://schemas.openxmlformats.org/officeDocument/2006/relationships/font" Target="fonts/DMSans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Amiri-regular.fntdata"/><Relationship Id="rId25" Type="http://schemas.openxmlformats.org/officeDocument/2006/relationships/slide" Target="slides/slide20.xml"/><Relationship Id="rId28" Type="http://schemas.openxmlformats.org/officeDocument/2006/relationships/font" Target="fonts/Amiri-italic.fntdata"/><Relationship Id="rId27" Type="http://schemas.openxmlformats.org/officeDocument/2006/relationships/font" Target="fonts/Amiri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Amiri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DMSansLight-bold.fntdata"/><Relationship Id="rId30" Type="http://schemas.openxmlformats.org/officeDocument/2006/relationships/font" Target="fonts/DMSansLight-regular.fntdata"/><Relationship Id="rId11" Type="http://schemas.openxmlformats.org/officeDocument/2006/relationships/slide" Target="slides/slide6.xml"/><Relationship Id="rId33" Type="http://schemas.openxmlformats.org/officeDocument/2006/relationships/font" Target="fonts/DMSansLight-boldItalic.fntdata"/><Relationship Id="rId10" Type="http://schemas.openxmlformats.org/officeDocument/2006/relationships/slide" Target="slides/slide5.xml"/><Relationship Id="rId32" Type="http://schemas.openxmlformats.org/officeDocument/2006/relationships/font" Target="fonts/DMSansLight-italic.fntdata"/><Relationship Id="rId13" Type="http://schemas.openxmlformats.org/officeDocument/2006/relationships/slide" Target="slides/slide8.xml"/><Relationship Id="rId35" Type="http://schemas.openxmlformats.org/officeDocument/2006/relationships/font" Target="fonts/DMSansSemiBold-bold.fntdata"/><Relationship Id="rId12" Type="http://schemas.openxmlformats.org/officeDocument/2006/relationships/slide" Target="slides/slide7.xml"/><Relationship Id="rId34" Type="http://schemas.openxmlformats.org/officeDocument/2006/relationships/font" Target="fonts/DMSansSemiBold-regular.fntdata"/><Relationship Id="rId15" Type="http://schemas.openxmlformats.org/officeDocument/2006/relationships/slide" Target="slides/slide10.xml"/><Relationship Id="rId37" Type="http://schemas.openxmlformats.org/officeDocument/2006/relationships/font" Target="fonts/DMSansSemiBold-boldItalic.fntdata"/><Relationship Id="rId14" Type="http://schemas.openxmlformats.org/officeDocument/2006/relationships/slide" Target="slides/slide9.xml"/><Relationship Id="rId36" Type="http://schemas.openxmlformats.org/officeDocument/2006/relationships/font" Target="fonts/DMSansSemiBold-italic.fntdata"/><Relationship Id="rId17" Type="http://schemas.openxmlformats.org/officeDocument/2006/relationships/slide" Target="slides/slide12.xml"/><Relationship Id="rId39" Type="http://schemas.openxmlformats.org/officeDocument/2006/relationships/font" Target="fonts/HelveticaNeue-bold.fntdata"/><Relationship Id="rId16" Type="http://schemas.openxmlformats.org/officeDocument/2006/relationships/slide" Target="slides/slide11.xml"/><Relationship Id="rId38" Type="http://schemas.openxmlformats.org/officeDocument/2006/relationships/font" Target="fonts/HelveticaNeue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uunitori.fi/palkat/sahkoasentaja" TargetMode="Externa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unsplash.com/@sanjeevan_s" TargetMode="Externa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9e9a0f5af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9e9a0f5af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eacaba8cdc_0_8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eacaba8cdc_0_8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eacaba8cdc_0_8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eacaba8cdc_0_8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eacaba8cdc_0_8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eacaba8cdc_0_8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eacaba8cdc_0_16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" name="Google Shape;204;g2eacaba8cdc_0_16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Lähde:</a:t>
            </a:r>
            <a:br>
              <a:rPr lang="en"/>
            </a:br>
            <a:r>
              <a:rPr lang="en" u="sng">
                <a:solidFill>
                  <a:schemeClr val="hlink"/>
                </a:solidFill>
                <a:hlinkClick r:id="rId2"/>
              </a:rPr>
              <a:t>https://duunitori.fi/palkat/sahkoasentaja</a:t>
            </a:r>
            <a:br>
              <a:rPr lang="en"/>
            </a:br>
            <a:br>
              <a:rPr lang="en"/>
            </a:br>
            <a:endParaRPr/>
          </a:p>
        </p:txBody>
      </p:sp>
      <p:sp>
        <p:nvSpPr>
          <p:cNvPr id="205" name="Google Shape;205;g2eacaba8cdc_0_166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eb040015c0_0_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4" name="Google Shape;214;g2eb040015c0_0_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15" name="Google Shape;215;g2eb040015c0_0_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f08a561fbf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2f08a561fbf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eb040015c0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eb040015c0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f08a561fbf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2f08a561fbf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eb10104821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g2eb10104821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eacaba8cdc_0_1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eacaba8cdc_0_1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9e9a0f5afa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g29e9a0f5afa_0_1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eacaba8cdc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g2eacaba8cdc_0_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eacaba8cdc_0_5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" name="Google Shape;95;g2eacaba8cdc_0_5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96" name="Google Shape;96;g2eacaba8cdc_0_5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eacaba8cdc_0_4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" name="Google Shape;102;g2eacaba8cdc_0_4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043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50">
              <a:solidFill>
                <a:schemeClr val="hlink"/>
              </a:solidFill>
              <a:highlight>
                <a:srgbClr val="FFFFFF"/>
              </a:highlight>
              <a:uFill>
                <a:noFill/>
              </a:uFill>
              <a:latin typeface="Helvetica Neue"/>
              <a:ea typeface="Helvetica Neue"/>
              <a:cs typeface="Helvetica Neue"/>
              <a:sym typeface="Helvetica Neue"/>
              <a:hlinkClick r:id="rId2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g2eacaba8cdc_0_42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eacaba8cdc_0_2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" name="Google Shape;111;g2eacaba8cdc_0_2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g2eacaba8cdc_0_24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eb040015c0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eb040015c0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VIDEO DRIVELLÄ: </a:t>
            </a:r>
            <a:r>
              <a:rPr lang="en"/>
              <a:t>https://drive.google.com/drive/folders/1A_USGyRAmavXilIFltMPATUjxSikgb8B?usp=sharing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eacaba8cdc_0_6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" name="Google Shape;128;g2eacaba8cdc_0_6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g2eacaba8cdc_0_6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eb040015c0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eb040015c0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eacaba8cdc_0_15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" name="Google Shape;165;g2eacaba8cdc_0_15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g2eacaba8cdc_0_157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8" name="Google Shape;48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2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 ja sisältö" type="obj">
  <p:cSld name="OBJEC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7" name="Google Shape;57;p1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 ja sisältö vieressä 1">
  <p:cSld name="Otsikko ja sisältö vieressä_1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/>
          <p:nvPr>
            <p:ph type="title"/>
          </p:nvPr>
        </p:nvSpPr>
        <p:spPr>
          <a:xfrm>
            <a:off x="711201" y="764912"/>
            <a:ext cx="3284700" cy="37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5"/>
          <p:cNvSpPr txBox="1"/>
          <p:nvPr>
            <p:ph idx="1" type="body"/>
          </p:nvPr>
        </p:nvSpPr>
        <p:spPr>
          <a:xfrm>
            <a:off x="4730376" y="818776"/>
            <a:ext cx="3668700" cy="37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/>
            </a:lvl1pPr>
            <a:lvl2pPr indent="-336550" lvl="1" marL="914400" rtl="0" algn="l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  <a:defRPr sz="1700"/>
            </a:lvl2pPr>
            <a:lvl3pPr indent="-323850" lvl="2" marL="1371600" rtl="0" algn="l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Char char="■"/>
              <a:defRPr/>
            </a:lvl3pPr>
            <a:lvl4pPr indent="-314325" lvl="3" marL="1828800" rtl="0" algn="l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50"/>
              <a:buChar char="●"/>
              <a:defRPr/>
            </a:lvl4pPr>
            <a:lvl5pPr indent="-314325" lvl="4" marL="2286000" rtl="0" algn="l">
              <a:lnSpc>
                <a:spcPct val="9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50"/>
              <a:buChar char="○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 ja teksti">
  <p:cSld name="Otsikko ja teksti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/>
          <p:nvPr>
            <p:ph idx="1" type="body"/>
          </p:nvPr>
        </p:nvSpPr>
        <p:spPr>
          <a:xfrm>
            <a:off x="764381" y="1140619"/>
            <a:ext cx="7751100" cy="3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68575" spcFirstLastPara="1" rIns="0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/>
            </a:lvl1pPr>
            <a:lvl2pPr indent="-2286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66" name="Google Shape;66;p1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 ja kaksi palstaa 1 1">
  <p:cSld name="Otsikko ja kaksi palstaa_1_1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/>
          <p:nvPr>
            <p:ph type="title"/>
          </p:nvPr>
        </p:nvSpPr>
        <p:spPr>
          <a:xfrm>
            <a:off x="711200" y="764912"/>
            <a:ext cx="76878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7"/>
          <p:cNvSpPr txBox="1"/>
          <p:nvPr>
            <p:ph idx="1" type="body"/>
          </p:nvPr>
        </p:nvSpPr>
        <p:spPr>
          <a:xfrm>
            <a:off x="711200" y="2117375"/>
            <a:ext cx="3668700" cy="25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20675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Char char="●"/>
              <a:defRPr sz="1450"/>
            </a:lvl1pPr>
            <a:lvl2pPr indent="-320675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50"/>
              <a:buChar char="○"/>
              <a:defRPr sz="1450"/>
            </a:lvl2pPr>
            <a:lvl3pPr indent="-320675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50"/>
              <a:buChar char="■"/>
              <a:defRPr sz="1450"/>
            </a:lvl3pPr>
            <a:lvl4pPr indent="-320675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50"/>
              <a:buChar char="●"/>
              <a:defRPr sz="1450"/>
            </a:lvl4pPr>
            <a:lvl5pPr indent="-320675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50"/>
              <a:buChar char="○"/>
              <a:defRPr sz="1450"/>
            </a:lvl5pPr>
            <a:lvl6pPr indent="-3429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73" name="Google Shape;73;p17"/>
          <p:cNvSpPr txBox="1"/>
          <p:nvPr>
            <p:ph idx="2" type="body"/>
          </p:nvPr>
        </p:nvSpPr>
        <p:spPr>
          <a:xfrm>
            <a:off x="4730300" y="2117375"/>
            <a:ext cx="3668700" cy="25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20675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Char char="●"/>
              <a:defRPr sz="1450"/>
            </a:lvl1pPr>
            <a:lvl2pPr indent="-320675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50"/>
              <a:buChar char="○"/>
              <a:defRPr sz="1450"/>
            </a:lvl2pPr>
            <a:lvl3pPr indent="-320675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50"/>
              <a:buChar char="■"/>
              <a:defRPr sz="1450"/>
            </a:lvl3pPr>
            <a:lvl4pPr indent="-320675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50"/>
              <a:buChar char="●"/>
              <a:defRPr sz="1450"/>
            </a:lvl4pPr>
            <a:lvl5pPr indent="-320675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50"/>
              <a:buChar char="○"/>
              <a:defRPr sz="1450"/>
            </a:lvl5pPr>
            <a:lvl6pPr indent="-3429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_a0f9a6746343c990">
  <p:cSld name="BLANK_a0f9a6746343c990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uvapaikka vasen">
  <p:cSld name="SECTION_TITLE_AND_DESCRIPTION_1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subTitle"/>
          </p:nvPr>
        </p:nvSpPr>
        <p:spPr>
          <a:xfrm>
            <a:off x="4939500" y="40822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10"/>
          <p:cNvSpPr txBox="1"/>
          <p:nvPr>
            <p:ph idx="2" type="body"/>
          </p:nvPr>
        </p:nvSpPr>
        <p:spPr>
          <a:xfrm>
            <a:off x="4939500" y="1986650"/>
            <a:ext cx="3837000" cy="243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4" name="Google Shape;4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" name="Google Shape;45;p10"/>
          <p:cNvSpPr/>
          <p:nvPr>
            <p:ph idx="3" type="pic"/>
          </p:nvPr>
        </p:nvSpPr>
        <p:spPr>
          <a:xfrm>
            <a:off x="535225" y="934350"/>
            <a:ext cx="2993700" cy="327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ans"/>
              <a:buNone/>
              <a:defRPr sz="2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ans"/>
              <a:buNone/>
              <a:defRPr sz="2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ans"/>
              <a:buNone/>
              <a:defRPr sz="2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ans"/>
              <a:buNone/>
              <a:defRPr sz="2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ans"/>
              <a:buNone/>
              <a:defRPr sz="2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ans"/>
              <a:buNone/>
              <a:defRPr sz="2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ans"/>
              <a:buNone/>
              <a:defRPr sz="2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ans"/>
              <a:buNone/>
              <a:defRPr sz="2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ans"/>
              <a:buNone/>
              <a:defRPr sz="2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ans"/>
              <a:buChar char="●"/>
              <a:defRPr sz="1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g"/><Relationship Id="rId4" Type="http://schemas.openxmlformats.org/officeDocument/2006/relationships/image" Target="../media/image6.png"/><Relationship Id="rId5" Type="http://schemas.openxmlformats.org/officeDocument/2006/relationships/image" Target="../media/image1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Relationship Id="rId4" Type="http://schemas.openxmlformats.org/officeDocument/2006/relationships/hyperlink" Target="http://drive.google.com/file/d/1oQDh93zDwkm2TMgWg7ClbV-TS1H6tJlA/view" TargetMode="External"/><Relationship Id="rId5" Type="http://schemas.openxmlformats.org/officeDocument/2006/relationships/image" Target="../media/image1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Relationship Id="rId4" Type="http://schemas.openxmlformats.org/officeDocument/2006/relationships/image" Target="../media/image14.jpg"/><Relationship Id="rId5" Type="http://schemas.openxmlformats.org/officeDocument/2006/relationships/image" Target="../media/image1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Relationship Id="rId4" Type="http://schemas.openxmlformats.org/officeDocument/2006/relationships/hyperlink" Target="http://drive.google.com/file/d/1Xn0Y7tiz-pi9OnUADY_4rrV91GciSdJ8/view" TargetMode="External"/><Relationship Id="rId5" Type="http://schemas.openxmlformats.org/officeDocument/2006/relationships/image" Target="../media/image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9"/>
          <p:cNvPicPr preferRelativeResize="0"/>
          <p:nvPr/>
        </p:nvPicPr>
        <p:blipFill rotWithShape="1">
          <a:blip r:embed="rId3">
            <a:alphaModFix/>
          </a:blip>
          <a:srcRect b="0" l="0" r="0" t="15604"/>
          <a:stretch/>
        </p:blipFill>
        <p:spPr>
          <a:xfrm>
            <a:off x="185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21900"/>
            <a:ext cx="9144003" cy="5165401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9"/>
          <p:cNvSpPr txBox="1"/>
          <p:nvPr/>
        </p:nvSpPr>
        <p:spPr>
          <a:xfrm>
            <a:off x="635550" y="1551300"/>
            <a:ext cx="7872900" cy="15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4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Näkymätön voima X kirjoita yrityksen nimi</a:t>
            </a:r>
            <a:endParaRPr sz="48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82" name="Google Shape;82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16575" y="90025"/>
            <a:ext cx="1198628" cy="38622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9"/>
          <p:cNvSpPr txBox="1"/>
          <p:nvPr/>
        </p:nvSpPr>
        <p:spPr>
          <a:xfrm>
            <a:off x="734825" y="3169050"/>
            <a:ext cx="79659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kirjoita koulun nimi</a:t>
            </a:r>
            <a:endParaRPr b="1" sz="27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kirjoita vierailupäivämäärä</a:t>
            </a:r>
            <a:endParaRPr b="1" sz="27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8"/>
          <p:cNvSpPr txBox="1"/>
          <p:nvPr>
            <p:ph type="title"/>
          </p:nvPr>
        </p:nvSpPr>
        <p:spPr>
          <a:xfrm>
            <a:off x="711200" y="764900"/>
            <a:ext cx="3668700" cy="65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2"/>
              </a:solidFill>
            </a:endParaRPr>
          </a:p>
        </p:txBody>
      </p:sp>
      <p:pic>
        <p:nvPicPr>
          <p:cNvPr id="177" name="Google Shape;17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8"/>
          <p:cNvSpPr txBox="1"/>
          <p:nvPr/>
        </p:nvSpPr>
        <p:spPr>
          <a:xfrm>
            <a:off x="503125" y="4098900"/>
            <a:ext cx="21288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Peruskoulu</a:t>
            </a:r>
            <a:endParaRPr sz="2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79" name="Google Shape;179;p28"/>
          <p:cNvSpPr txBox="1"/>
          <p:nvPr/>
        </p:nvSpPr>
        <p:spPr>
          <a:xfrm>
            <a:off x="3199650" y="1757250"/>
            <a:ext cx="2744700" cy="34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Lukio (3v)</a:t>
            </a:r>
            <a:endParaRPr sz="2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Ammatillinen koulutus (3 v)</a:t>
            </a:r>
            <a:endParaRPr sz="2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TUVA (n. 1 v)</a:t>
            </a:r>
            <a:endParaRPr sz="2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Tutkintokoulutukseen 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valmentava koulutus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Telma (1-3 v)</a:t>
            </a:r>
            <a:br>
              <a:rPr lang="en" sz="2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Työhön ja itsenäiseen elämään valmentava koulutus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80" name="Google Shape;180;p28"/>
          <p:cNvSpPr txBox="1"/>
          <p:nvPr/>
        </p:nvSpPr>
        <p:spPr>
          <a:xfrm>
            <a:off x="6067325" y="238700"/>
            <a:ext cx="2598600" cy="17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Yliopisto </a:t>
            </a:r>
            <a:br>
              <a:rPr lang="en" sz="2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" sz="2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(3 + 2 v)</a:t>
            </a:r>
            <a:endParaRPr sz="2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Ammatti-</a:t>
            </a:r>
            <a:br>
              <a:rPr lang="en" sz="2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" sz="2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korkeakoulu (4 v)</a:t>
            </a:r>
            <a:endParaRPr sz="2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81" name="Google Shape;181;p28"/>
          <p:cNvSpPr/>
          <p:nvPr/>
        </p:nvSpPr>
        <p:spPr>
          <a:xfrm>
            <a:off x="1389925" y="2917125"/>
            <a:ext cx="1530600" cy="1026900"/>
          </a:xfrm>
          <a:prstGeom prst="bentArrow">
            <a:avLst>
              <a:gd fmla="val 25000" name="adj1"/>
              <a:gd fmla="val 25453" name="adj2"/>
              <a:gd fmla="val 25000" name="adj3"/>
              <a:gd fmla="val 43750" name="adj4"/>
            </a:avLst>
          </a:prstGeom>
          <a:noFill/>
          <a:ln cap="flat" cmpd="sng" w="19050">
            <a:solidFill>
              <a:srgbClr val="FFFFFF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miri"/>
              <a:ea typeface="Amiri"/>
              <a:cs typeface="Amiri"/>
              <a:sym typeface="Amiri"/>
            </a:endParaRPr>
          </a:p>
        </p:txBody>
      </p:sp>
      <p:sp>
        <p:nvSpPr>
          <p:cNvPr id="182" name="Google Shape;182;p28"/>
          <p:cNvSpPr/>
          <p:nvPr/>
        </p:nvSpPr>
        <p:spPr>
          <a:xfrm>
            <a:off x="4500800" y="449525"/>
            <a:ext cx="1530600" cy="1026900"/>
          </a:xfrm>
          <a:prstGeom prst="bentArrow">
            <a:avLst>
              <a:gd fmla="val 25000" name="adj1"/>
              <a:gd fmla="val 25453" name="adj2"/>
              <a:gd fmla="val 25000" name="adj3"/>
              <a:gd fmla="val 43750" name="adj4"/>
            </a:avLst>
          </a:prstGeom>
          <a:noFill/>
          <a:ln cap="flat" cmpd="sng" w="19050">
            <a:solidFill>
              <a:srgbClr val="FFFFFF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miri"/>
              <a:ea typeface="Amiri"/>
              <a:cs typeface="Amiri"/>
              <a:sym typeface="Ami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9"/>
          <p:cNvSpPr txBox="1"/>
          <p:nvPr>
            <p:ph type="title"/>
          </p:nvPr>
        </p:nvSpPr>
        <p:spPr>
          <a:xfrm>
            <a:off x="711200" y="764900"/>
            <a:ext cx="3668700" cy="65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2"/>
              </a:solidFill>
            </a:endParaRPr>
          </a:p>
        </p:txBody>
      </p:sp>
      <p:pic>
        <p:nvPicPr>
          <p:cNvPr id="188" name="Google Shape;18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9"/>
          <p:cNvSpPr txBox="1"/>
          <p:nvPr/>
        </p:nvSpPr>
        <p:spPr>
          <a:xfrm>
            <a:off x="423450" y="1419600"/>
            <a:ext cx="8297100" cy="23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Suomessa on </a:t>
            </a:r>
            <a:r>
              <a:rPr b="1" lang="en" sz="51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yli 210</a:t>
            </a:r>
            <a:r>
              <a:rPr lang="en" sz="51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sz="51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sähkö- ja energia-alan koulutusta.</a:t>
            </a:r>
            <a:endParaRPr sz="56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0"/>
          <p:cNvSpPr txBox="1"/>
          <p:nvPr>
            <p:ph type="title"/>
          </p:nvPr>
        </p:nvSpPr>
        <p:spPr>
          <a:xfrm>
            <a:off x="711200" y="764900"/>
            <a:ext cx="3668700" cy="65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2"/>
              </a:solidFill>
            </a:endParaRPr>
          </a:p>
        </p:txBody>
      </p:sp>
      <p:pic>
        <p:nvPicPr>
          <p:cNvPr id="195" name="Google Shape;195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86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6" name="Google Shape;196;p30"/>
          <p:cNvCxnSpPr>
            <a:endCxn id="197" idx="2"/>
          </p:cNvCxnSpPr>
          <p:nvPr/>
        </p:nvCxnSpPr>
        <p:spPr>
          <a:xfrm rot="10800000">
            <a:off x="2120700" y="1067050"/>
            <a:ext cx="1779300" cy="801900"/>
          </a:xfrm>
          <a:prstGeom prst="curvedConnector2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8" name="Google Shape;198;p30"/>
          <p:cNvCxnSpPr>
            <a:endCxn id="199" idx="2"/>
          </p:cNvCxnSpPr>
          <p:nvPr/>
        </p:nvCxnSpPr>
        <p:spPr>
          <a:xfrm flipH="1" rot="10800000">
            <a:off x="5677600" y="2236000"/>
            <a:ext cx="1617300" cy="793800"/>
          </a:xfrm>
          <a:prstGeom prst="curvedConnector2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0" name="Google Shape;200;p30"/>
          <p:cNvCxnSpPr>
            <a:endCxn id="201" idx="2"/>
          </p:cNvCxnSpPr>
          <p:nvPr/>
        </p:nvCxnSpPr>
        <p:spPr>
          <a:xfrm rot="10800000">
            <a:off x="1917600" y="3265325"/>
            <a:ext cx="1385100" cy="738000"/>
          </a:xfrm>
          <a:prstGeom prst="curvedConnector2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7" name="Google Shape;197;p30"/>
          <p:cNvSpPr txBox="1"/>
          <p:nvPr/>
        </p:nvSpPr>
        <p:spPr>
          <a:xfrm>
            <a:off x="632550" y="646750"/>
            <a:ext cx="29763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130 </a:t>
            </a:r>
            <a:r>
              <a:rPr lang="en" sz="17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ammatillista koulutusta</a:t>
            </a:r>
            <a:endParaRPr sz="17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99" name="Google Shape;199;p30"/>
          <p:cNvSpPr txBox="1"/>
          <p:nvPr/>
        </p:nvSpPr>
        <p:spPr>
          <a:xfrm>
            <a:off x="5573050" y="1815700"/>
            <a:ext cx="34437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74 </a:t>
            </a:r>
            <a:r>
              <a:rPr lang="en" sz="17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ammattikorkeakoulutust</a:t>
            </a:r>
            <a:r>
              <a:rPr lang="en" sz="17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a</a:t>
            </a:r>
            <a:endParaRPr sz="17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1" name="Google Shape;201;p30"/>
          <p:cNvSpPr txBox="1"/>
          <p:nvPr/>
        </p:nvSpPr>
        <p:spPr>
          <a:xfrm>
            <a:off x="314100" y="2817425"/>
            <a:ext cx="3207000" cy="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11</a:t>
            </a:r>
            <a:r>
              <a:rPr lang="en" sz="19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 yliopistokoulutusta</a:t>
            </a:r>
            <a:endParaRPr sz="19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5593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31"/>
          <p:cNvPicPr preferRelativeResize="0"/>
          <p:nvPr/>
        </p:nvPicPr>
        <p:blipFill rotWithShape="1">
          <a:blip r:embed="rId3">
            <a:alphaModFix/>
          </a:blip>
          <a:srcRect b="10180" l="0" r="0" t="5545"/>
          <a:stretch/>
        </p:blipFill>
        <p:spPr>
          <a:xfrm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5190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31"/>
          <p:cNvSpPr txBox="1"/>
          <p:nvPr/>
        </p:nvSpPr>
        <p:spPr>
          <a:xfrm>
            <a:off x="465200" y="1246400"/>
            <a:ext cx="7061700" cy="20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Sähköalan keskivertopalkat ovat korkeat:</a:t>
            </a:r>
            <a:br>
              <a:rPr lang="en"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br>
              <a:rPr lang="en"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"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Sähköasentajan (ammatillinen koulutus) keskipalkka on 3 100 €.</a:t>
            </a:r>
            <a:br>
              <a:rPr lang="en"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br>
              <a:rPr lang="en"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"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Sähköinsinöörin (AMK) keskipalkka on 3 900 €.</a:t>
            </a:r>
            <a:endParaRPr sz="18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Diplomi-insinöörin (yliopisto) keskipalkka on 5 400 €.</a:t>
            </a:r>
            <a:endParaRPr sz="18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10" name="Google Shape;210;p31"/>
          <p:cNvSpPr txBox="1"/>
          <p:nvPr/>
        </p:nvSpPr>
        <p:spPr>
          <a:xfrm>
            <a:off x="9468293" y="5143500"/>
            <a:ext cx="1044600" cy="4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Eva Mondaca</a:t>
            </a:r>
            <a:endParaRPr b="0" i="0"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31"/>
          <p:cNvSpPr txBox="1"/>
          <p:nvPr/>
        </p:nvSpPr>
        <p:spPr>
          <a:xfrm>
            <a:off x="131567" y="4715026"/>
            <a:ext cx="17580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Kuva: </a:t>
            </a:r>
            <a:r>
              <a:rPr lang="en" sz="11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Mimicry Hu</a:t>
            </a:r>
            <a:endParaRPr sz="11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14DF8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uva, joka sisältää kohteen lamppu, valo&#10;&#10;Kuvaus luotu automaattisesti" id="217" name="Google Shape;217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279468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2"/>
          <p:cNvSpPr txBox="1"/>
          <p:nvPr/>
        </p:nvSpPr>
        <p:spPr>
          <a:xfrm>
            <a:off x="1593604" y="2121928"/>
            <a:ext cx="5956800" cy="13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Nyt esittäytyy:</a:t>
            </a:r>
            <a:br>
              <a:rPr b="1" lang="en" sz="27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1" lang="en" sz="27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*</a:t>
            </a:r>
            <a:r>
              <a:rPr b="1" lang="en" sz="27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KIRJOITA TÄHÄN YRITYKSEN NIMI</a:t>
            </a:r>
            <a:r>
              <a:rPr b="1" lang="en" sz="27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*</a:t>
            </a:r>
            <a:endParaRPr sz="11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3"/>
          <p:cNvSpPr txBox="1"/>
          <p:nvPr/>
        </p:nvSpPr>
        <p:spPr>
          <a:xfrm>
            <a:off x="3863400" y="3068000"/>
            <a:ext cx="48783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Kirjoita tähän</a:t>
            </a:r>
            <a:endParaRPr b="1" sz="13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24" name="Google Shape;224;p33"/>
          <p:cNvSpPr txBox="1"/>
          <p:nvPr/>
        </p:nvSpPr>
        <p:spPr>
          <a:xfrm>
            <a:off x="3850800" y="1181196"/>
            <a:ext cx="15171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YRITYKSEN NIMI:</a:t>
            </a:r>
            <a:endParaRPr sz="1000">
              <a:solidFill>
                <a:schemeClr val="dk1"/>
              </a:solidFill>
              <a:latin typeface="DM Sans SemiBold"/>
              <a:ea typeface="DM Sans SemiBold"/>
              <a:cs typeface="DM Sans SemiBold"/>
              <a:sym typeface="DM Sans SemiBold"/>
            </a:endParaRPr>
          </a:p>
        </p:txBody>
      </p:sp>
      <p:cxnSp>
        <p:nvCxnSpPr>
          <p:cNvPr id="225" name="Google Shape;225;p33"/>
          <p:cNvCxnSpPr/>
          <p:nvPr/>
        </p:nvCxnSpPr>
        <p:spPr>
          <a:xfrm>
            <a:off x="3561719" y="1153425"/>
            <a:ext cx="9000" cy="3291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6" name="Google Shape;226;p33"/>
          <p:cNvSpPr/>
          <p:nvPr>
            <p:ph idx="2" type="pic"/>
          </p:nvPr>
        </p:nvSpPr>
        <p:spPr>
          <a:xfrm>
            <a:off x="255900" y="1152825"/>
            <a:ext cx="2993700" cy="32748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7" name="Google Shape;227;p33"/>
          <p:cNvSpPr txBox="1"/>
          <p:nvPr/>
        </p:nvSpPr>
        <p:spPr>
          <a:xfrm>
            <a:off x="319400" y="1233675"/>
            <a:ext cx="2801100" cy="3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DM Sans Light"/>
                <a:ea typeface="DM Sans Light"/>
                <a:cs typeface="DM Sans Light"/>
                <a:sym typeface="DM Sans Light"/>
              </a:rPr>
              <a:t>Yrityksen logo tai muu kuva:</a:t>
            </a:r>
            <a:endParaRPr sz="1300">
              <a:latin typeface="DM Sans Light"/>
              <a:ea typeface="DM Sans Light"/>
              <a:cs typeface="DM Sans Light"/>
              <a:sym typeface="DM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DM Sans Light"/>
              <a:ea typeface="DM Sans Light"/>
              <a:cs typeface="DM Sans Light"/>
              <a:sym typeface="DM Sans Light"/>
            </a:endParaRPr>
          </a:p>
        </p:txBody>
      </p:sp>
      <p:sp>
        <p:nvSpPr>
          <p:cNvPr id="228" name="Google Shape;228;p33"/>
          <p:cNvSpPr txBox="1"/>
          <p:nvPr/>
        </p:nvSpPr>
        <p:spPr>
          <a:xfrm>
            <a:off x="3850800" y="1739500"/>
            <a:ext cx="15171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PAIKKAKUNTA: </a:t>
            </a:r>
            <a:endParaRPr sz="1000">
              <a:solidFill>
                <a:schemeClr val="dk1"/>
              </a:solidFill>
              <a:latin typeface="DM Sans SemiBold"/>
              <a:ea typeface="DM Sans SemiBold"/>
              <a:cs typeface="DM Sans SemiBold"/>
              <a:sym typeface="DM Sans SemiBold"/>
            </a:endParaRPr>
          </a:p>
        </p:txBody>
      </p:sp>
      <p:sp>
        <p:nvSpPr>
          <p:cNvPr id="229" name="Google Shape;229;p33"/>
          <p:cNvSpPr txBox="1"/>
          <p:nvPr/>
        </p:nvSpPr>
        <p:spPr>
          <a:xfrm>
            <a:off x="3850800" y="2307567"/>
            <a:ext cx="15171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HENKILÖSTÖMÄÄRÄ:</a:t>
            </a:r>
            <a:endParaRPr sz="1000">
              <a:solidFill>
                <a:schemeClr val="dk1"/>
              </a:solidFill>
              <a:latin typeface="DM Sans SemiBold"/>
              <a:ea typeface="DM Sans SemiBold"/>
              <a:cs typeface="DM Sans SemiBold"/>
              <a:sym typeface="DM Sans SemiBold"/>
            </a:endParaRPr>
          </a:p>
        </p:txBody>
      </p:sp>
      <p:sp>
        <p:nvSpPr>
          <p:cNvPr id="230" name="Google Shape;230;p33"/>
          <p:cNvSpPr txBox="1"/>
          <p:nvPr/>
        </p:nvSpPr>
        <p:spPr>
          <a:xfrm>
            <a:off x="3850800" y="2824475"/>
            <a:ext cx="15093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MITÄ TEEMME?</a:t>
            </a:r>
            <a:endParaRPr sz="1000">
              <a:solidFill>
                <a:schemeClr val="dk1"/>
              </a:solidFill>
              <a:latin typeface="DM Sans SemiBold"/>
              <a:ea typeface="DM Sans SemiBold"/>
              <a:cs typeface="DM Sans SemiBold"/>
              <a:sym typeface="DM Sans SemiBold"/>
            </a:endParaRPr>
          </a:p>
        </p:txBody>
      </p:sp>
      <p:sp>
        <p:nvSpPr>
          <p:cNvPr id="231" name="Google Shape;231;p33"/>
          <p:cNvSpPr txBox="1"/>
          <p:nvPr/>
        </p:nvSpPr>
        <p:spPr>
          <a:xfrm>
            <a:off x="124325" y="90029"/>
            <a:ext cx="5583600" cy="3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DM Sans Light"/>
                <a:ea typeface="DM Sans Light"/>
                <a:cs typeface="DM Sans Light"/>
                <a:sym typeface="DM Sans Light"/>
              </a:rPr>
              <a:t>Yrityksen ABC</a:t>
            </a:r>
            <a:endParaRPr sz="1300">
              <a:solidFill>
                <a:schemeClr val="dk1"/>
              </a:solidFill>
              <a:latin typeface="DM Sans Light"/>
              <a:ea typeface="DM Sans Light"/>
              <a:cs typeface="DM Sans Light"/>
              <a:sym typeface="DM Sans Light"/>
            </a:endParaRPr>
          </a:p>
        </p:txBody>
      </p:sp>
      <p:cxnSp>
        <p:nvCxnSpPr>
          <p:cNvPr id="232" name="Google Shape;232;p33"/>
          <p:cNvCxnSpPr/>
          <p:nvPr/>
        </p:nvCxnSpPr>
        <p:spPr>
          <a:xfrm>
            <a:off x="3863400" y="1390867"/>
            <a:ext cx="4878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3" name="Google Shape;233;p33"/>
          <p:cNvCxnSpPr/>
          <p:nvPr/>
        </p:nvCxnSpPr>
        <p:spPr>
          <a:xfrm>
            <a:off x="3863400" y="1942821"/>
            <a:ext cx="4878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4" name="Google Shape;234;p33"/>
          <p:cNvCxnSpPr/>
          <p:nvPr/>
        </p:nvCxnSpPr>
        <p:spPr>
          <a:xfrm>
            <a:off x="3863400" y="2522340"/>
            <a:ext cx="4878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5" name="Google Shape;235;p33"/>
          <p:cNvSpPr txBox="1"/>
          <p:nvPr/>
        </p:nvSpPr>
        <p:spPr>
          <a:xfrm>
            <a:off x="5474700" y="1134996"/>
            <a:ext cx="326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Kirjoita tähän</a:t>
            </a:r>
            <a:endParaRPr b="1" sz="13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6" name="Google Shape;236;p33"/>
          <p:cNvSpPr txBox="1"/>
          <p:nvPr/>
        </p:nvSpPr>
        <p:spPr>
          <a:xfrm>
            <a:off x="5474700" y="1693300"/>
            <a:ext cx="326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Kirjoita tähän</a:t>
            </a:r>
            <a:endParaRPr b="1" sz="13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7" name="Google Shape;237;p33"/>
          <p:cNvSpPr txBox="1"/>
          <p:nvPr/>
        </p:nvSpPr>
        <p:spPr>
          <a:xfrm>
            <a:off x="5474700" y="2261367"/>
            <a:ext cx="326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Kirjoita tähän</a:t>
            </a:r>
            <a:endParaRPr b="1" sz="13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4"/>
          <p:cNvSpPr/>
          <p:nvPr/>
        </p:nvSpPr>
        <p:spPr>
          <a:xfrm>
            <a:off x="8491200" y="237175"/>
            <a:ext cx="420300" cy="4269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miri"/>
              <a:ea typeface="Amiri"/>
              <a:cs typeface="Amiri"/>
              <a:sym typeface="Amiri"/>
            </a:endParaRPr>
          </a:p>
        </p:txBody>
      </p:sp>
      <p:pic>
        <p:nvPicPr>
          <p:cNvPr id="243" name="Google Shape;243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16575" y="90025"/>
            <a:ext cx="1198628" cy="386225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4"/>
          <p:cNvSpPr txBox="1"/>
          <p:nvPr/>
        </p:nvSpPr>
        <p:spPr>
          <a:xfrm>
            <a:off x="124325" y="90022"/>
            <a:ext cx="5583600" cy="5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DM Sans Light"/>
                <a:ea typeface="DM Sans Light"/>
                <a:cs typeface="DM Sans Light"/>
                <a:sym typeface="DM Sans Light"/>
              </a:rPr>
              <a:t>Teidän vuoro loistaa!</a:t>
            </a:r>
            <a:br>
              <a:rPr lang="en" sz="1300">
                <a:solidFill>
                  <a:schemeClr val="dk1"/>
                </a:solidFill>
                <a:latin typeface="DM Sans Light"/>
                <a:ea typeface="DM Sans Light"/>
                <a:cs typeface="DM Sans Light"/>
                <a:sym typeface="DM Sans Light"/>
              </a:rPr>
            </a:br>
            <a:r>
              <a:rPr lang="en" sz="1300">
                <a:solidFill>
                  <a:schemeClr val="dk1"/>
                </a:solidFill>
                <a:latin typeface="DM Sans Light"/>
                <a:ea typeface="DM Sans Light"/>
                <a:cs typeface="DM Sans Light"/>
                <a:sym typeface="DM Sans Light"/>
              </a:rPr>
              <a:t>Sarjakuva-tehtävä</a:t>
            </a:r>
            <a:endParaRPr sz="1300">
              <a:solidFill>
                <a:schemeClr val="dk1"/>
              </a:solidFill>
              <a:latin typeface="DM Sans Light"/>
              <a:ea typeface="DM Sans Light"/>
              <a:cs typeface="DM Sans Light"/>
              <a:sym typeface="DM Sans Light"/>
            </a:endParaRPr>
          </a:p>
        </p:txBody>
      </p:sp>
      <p:sp>
        <p:nvSpPr>
          <p:cNvPr id="245" name="Google Shape;245;p34"/>
          <p:cNvSpPr txBox="1"/>
          <p:nvPr/>
        </p:nvSpPr>
        <p:spPr>
          <a:xfrm>
            <a:off x="572700" y="1290525"/>
            <a:ext cx="3238500" cy="32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Saat oheisen sarjakuvan ja kynän.</a:t>
            </a:r>
            <a:b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b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1. Piirrä ensimmäiseen kuvaan henkilöille kasvot, hiukset, päähine ja/tai somisteita.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2. Piirrä toiseen kuvaan kasvot, </a:t>
            </a: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hiukset, päähine ja/tai somisteita.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3. Kirjoita puhekuplaan vastauksesi kysymykseen “Mikä alassa kiinnostaa?”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4. Esittele valmis sarjakuvasi vieruskaverille.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246" name="Google Shape;24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86600" y="1788663"/>
            <a:ext cx="4824899" cy="225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5"/>
          <p:cNvSpPr txBox="1"/>
          <p:nvPr/>
        </p:nvSpPr>
        <p:spPr>
          <a:xfrm>
            <a:off x="5212275" y="2193317"/>
            <a:ext cx="3529500" cy="6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Kirjoita tähän</a:t>
            </a:r>
            <a:endParaRPr b="1" sz="13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Tilaa kolme riviä</a:t>
            </a:r>
            <a:endParaRPr b="1" sz="13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Kirjoita tähän.</a:t>
            </a:r>
            <a:endParaRPr b="1" sz="13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52" name="Google Shape;252;p35"/>
          <p:cNvSpPr txBox="1"/>
          <p:nvPr/>
        </p:nvSpPr>
        <p:spPr>
          <a:xfrm>
            <a:off x="3443200" y="740634"/>
            <a:ext cx="15171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NIMI:</a:t>
            </a:r>
            <a:endParaRPr sz="1000">
              <a:solidFill>
                <a:schemeClr val="dk1"/>
              </a:solidFill>
              <a:latin typeface="DM Sans SemiBold"/>
              <a:ea typeface="DM Sans SemiBold"/>
              <a:cs typeface="DM Sans SemiBold"/>
              <a:sym typeface="DM Sans SemiBold"/>
            </a:endParaRPr>
          </a:p>
        </p:txBody>
      </p:sp>
      <p:cxnSp>
        <p:nvCxnSpPr>
          <p:cNvPr id="253" name="Google Shape;253;p35"/>
          <p:cNvCxnSpPr/>
          <p:nvPr/>
        </p:nvCxnSpPr>
        <p:spPr>
          <a:xfrm>
            <a:off x="3111494" y="712863"/>
            <a:ext cx="0" cy="414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4" name="Google Shape;254;p35"/>
          <p:cNvSpPr/>
          <p:nvPr>
            <p:ph idx="2" type="pic"/>
          </p:nvPr>
        </p:nvSpPr>
        <p:spPr>
          <a:xfrm>
            <a:off x="255900" y="712278"/>
            <a:ext cx="2532900" cy="41448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5" name="Google Shape;255;p35"/>
          <p:cNvSpPr txBox="1"/>
          <p:nvPr/>
        </p:nvSpPr>
        <p:spPr>
          <a:xfrm>
            <a:off x="319400" y="793113"/>
            <a:ext cx="2801100" cy="3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DM Sans Light"/>
                <a:ea typeface="DM Sans Light"/>
                <a:cs typeface="DM Sans Light"/>
                <a:sym typeface="DM Sans Light"/>
              </a:rPr>
              <a:t>Oma kuva!</a:t>
            </a:r>
            <a:endParaRPr sz="1300">
              <a:latin typeface="DM Sans Light"/>
              <a:ea typeface="DM Sans Light"/>
              <a:cs typeface="DM Sans Light"/>
              <a:sym typeface="DM Sans Light"/>
            </a:endParaRPr>
          </a:p>
        </p:txBody>
      </p:sp>
      <p:sp>
        <p:nvSpPr>
          <p:cNvPr id="256" name="Google Shape;256;p35"/>
          <p:cNvSpPr txBox="1"/>
          <p:nvPr/>
        </p:nvSpPr>
        <p:spPr>
          <a:xfrm>
            <a:off x="3443200" y="1222738"/>
            <a:ext cx="15171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TITTELI:</a:t>
            </a:r>
            <a:endParaRPr sz="1000">
              <a:solidFill>
                <a:schemeClr val="dk1"/>
              </a:solidFill>
              <a:latin typeface="DM Sans SemiBold"/>
              <a:ea typeface="DM Sans SemiBold"/>
              <a:cs typeface="DM Sans SemiBold"/>
              <a:sym typeface="DM Sans SemiBold"/>
            </a:endParaRPr>
          </a:p>
        </p:txBody>
      </p:sp>
      <p:sp>
        <p:nvSpPr>
          <p:cNvPr id="257" name="Google Shape;257;p35"/>
          <p:cNvSpPr txBox="1"/>
          <p:nvPr/>
        </p:nvSpPr>
        <p:spPr>
          <a:xfrm>
            <a:off x="3443200" y="1714604"/>
            <a:ext cx="21843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TYÖVUODET YRITYKSESSÄ</a:t>
            </a:r>
            <a:r>
              <a:rPr lang="en" sz="1000">
                <a:solidFill>
                  <a:schemeClr val="dk1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:</a:t>
            </a:r>
            <a:endParaRPr sz="1000">
              <a:solidFill>
                <a:schemeClr val="dk1"/>
              </a:solidFill>
              <a:latin typeface="DM Sans SemiBold"/>
              <a:ea typeface="DM Sans SemiBold"/>
              <a:cs typeface="DM Sans SemiBold"/>
              <a:sym typeface="DM Sans SemiBold"/>
            </a:endParaRPr>
          </a:p>
        </p:txBody>
      </p:sp>
      <p:sp>
        <p:nvSpPr>
          <p:cNvPr id="258" name="Google Shape;258;p35"/>
          <p:cNvSpPr txBox="1"/>
          <p:nvPr/>
        </p:nvSpPr>
        <p:spPr>
          <a:xfrm>
            <a:off x="3443200" y="2183167"/>
            <a:ext cx="15093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MITÄ TEEN TYÖKSENI?</a:t>
            </a:r>
            <a:endParaRPr sz="1000">
              <a:solidFill>
                <a:schemeClr val="dk1"/>
              </a:solidFill>
              <a:latin typeface="DM Sans SemiBold"/>
              <a:ea typeface="DM Sans SemiBold"/>
              <a:cs typeface="DM Sans SemiBold"/>
              <a:sym typeface="DM Sans SemiBold"/>
            </a:endParaRPr>
          </a:p>
        </p:txBody>
      </p:sp>
      <p:sp>
        <p:nvSpPr>
          <p:cNvPr id="259" name="Google Shape;259;p35"/>
          <p:cNvSpPr txBox="1"/>
          <p:nvPr/>
        </p:nvSpPr>
        <p:spPr>
          <a:xfrm>
            <a:off x="124325" y="90029"/>
            <a:ext cx="5583600" cy="3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DM Sans Light"/>
                <a:ea typeface="DM Sans Light"/>
                <a:cs typeface="DM Sans Light"/>
                <a:sym typeface="DM Sans Light"/>
              </a:rPr>
              <a:t>Uratarina</a:t>
            </a:r>
            <a:endParaRPr sz="1300">
              <a:solidFill>
                <a:schemeClr val="dk1"/>
              </a:solidFill>
              <a:latin typeface="DM Sans Light"/>
              <a:ea typeface="DM Sans Light"/>
              <a:cs typeface="DM Sans Light"/>
              <a:sym typeface="DM Sans Light"/>
            </a:endParaRPr>
          </a:p>
        </p:txBody>
      </p:sp>
      <p:cxnSp>
        <p:nvCxnSpPr>
          <p:cNvPr id="260" name="Google Shape;260;p35"/>
          <p:cNvCxnSpPr/>
          <p:nvPr/>
        </p:nvCxnSpPr>
        <p:spPr>
          <a:xfrm>
            <a:off x="3443200" y="953760"/>
            <a:ext cx="5298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1" name="Google Shape;261;p35"/>
          <p:cNvCxnSpPr/>
          <p:nvPr/>
        </p:nvCxnSpPr>
        <p:spPr>
          <a:xfrm>
            <a:off x="3443200" y="1429516"/>
            <a:ext cx="5298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2" name="Google Shape;262;p35"/>
          <p:cNvCxnSpPr/>
          <p:nvPr/>
        </p:nvCxnSpPr>
        <p:spPr>
          <a:xfrm>
            <a:off x="3443200" y="1932835"/>
            <a:ext cx="5298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3" name="Google Shape;263;p35"/>
          <p:cNvSpPr txBox="1"/>
          <p:nvPr/>
        </p:nvSpPr>
        <p:spPr>
          <a:xfrm>
            <a:off x="4162575" y="694434"/>
            <a:ext cx="326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Kirjoita tähän</a:t>
            </a:r>
            <a:endParaRPr b="1" sz="13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64" name="Google Shape;264;p35"/>
          <p:cNvSpPr txBox="1"/>
          <p:nvPr/>
        </p:nvSpPr>
        <p:spPr>
          <a:xfrm>
            <a:off x="4162575" y="1176538"/>
            <a:ext cx="326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Kirjoita tähän</a:t>
            </a:r>
            <a:endParaRPr b="1" sz="13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65" name="Google Shape;265;p35"/>
          <p:cNvSpPr txBox="1"/>
          <p:nvPr/>
        </p:nvSpPr>
        <p:spPr>
          <a:xfrm>
            <a:off x="5212275" y="1668404"/>
            <a:ext cx="326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Kirjoita tähän</a:t>
            </a:r>
            <a:endParaRPr b="1" sz="13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66" name="Google Shape;266;p35"/>
          <p:cNvSpPr txBox="1"/>
          <p:nvPr/>
        </p:nvSpPr>
        <p:spPr>
          <a:xfrm>
            <a:off x="3443200" y="3158117"/>
            <a:ext cx="1647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MITÄ OLEN OPISKELLUT PERUSKOULUN JÄLKEEN?</a:t>
            </a:r>
            <a:endParaRPr sz="1000">
              <a:solidFill>
                <a:schemeClr val="dk1"/>
              </a:solidFill>
              <a:latin typeface="DM Sans SemiBold"/>
              <a:ea typeface="DM Sans SemiBold"/>
              <a:cs typeface="DM Sans SemiBold"/>
              <a:sym typeface="DM Sans SemiBold"/>
            </a:endParaRPr>
          </a:p>
        </p:txBody>
      </p:sp>
      <p:sp>
        <p:nvSpPr>
          <p:cNvPr id="267" name="Google Shape;267;p35"/>
          <p:cNvSpPr txBox="1"/>
          <p:nvPr/>
        </p:nvSpPr>
        <p:spPr>
          <a:xfrm>
            <a:off x="3443200" y="4109021"/>
            <a:ext cx="1594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DM Sans SemiBold"/>
                <a:ea typeface="DM Sans SemiBold"/>
                <a:cs typeface="DM Sans SemiBold"/>
                <a:sym typeface="DM Sans SemiBold"/>
              </a:rPr>
              <a:t>MILLAINEN ON OLLUT URAPOLKUNI TÄHÄN PISTEESEEN?</a:t>
            </a:r>
            <a:endParaRPr sz="1000">
              <a:solidFill>
                <a:schemeClr val="dk1"/>
              </a:solidFill>
              <a:latin typeface="DM Sans SemiBold"/>
              <a:ea typeface="DM Sans SemiBold"/>
              <a:cs typeface="DM Sans SemiBold"/>
              <a:sym typeface="DM Sans SemiBold"/>
            </a:endParaRPr>
          </a:p>
        </p:txBody>
      </p:sp>
      <p:sp>
        <p:nvSpPr>
          <p:cNvPr id="268" name="Google Shape;268;p35"/>
          <p:cNvSpPr txBox="1"/>
          <p:nvPr/>
        </p:nvSpPr>
        <p:spPr>
          <a:xfrm>
            <a:off x="5212275" y="4109025"/>
            <a:ext cx="3529500" cy="6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Kirjoita tähän</a:t>
            </a:r>
            <a:endParaRPr b="1" sz="13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Tilaa kolme riviä</a:t>
            </a:r>
            <a:endParaRPr b="1" sz="13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Kirjoita tähän.</a:t>
            </a:r>
            <a:endParaRPr b="1" sz="13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269" name="Google Shape;269;p35"/>
          <p:cNvCxnSpPr/>
          <p:nvPr/>
        </p:nvCxnSpPr>
        <p:spPr>
          <a:xfrm>
            <a:off x="3443200" y="2936277"/>
            <a:ext cx="5298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0" name="Google Shape;270;p35"/>
          <p:cNvCxnSpPr/>
          <p:nvPr/>
        </p:nvCxnSpPr>
        <p:spPr>
          <a:xfrm>
            <a:off x="3443200" y="3892352"/>
            <a:ext cx="5298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1" name="Google Shape;271;p35"/>
          <p:cNvSpPr txBox="1"/>
          <p:nvPr/>
        </p:nvSpPr>
        <p:spPr>
          <a:xfrm>
            <a:off x="5212275" y="3142375"/>
            <a:ext cx="3529500" cy="6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Kirjoita tähän</a:t>
            </a:r>
            <a:endParaRPr b="1" sz="13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Tilaa kolme riviä</a:t>
            </a:r>
            <a:endParaRPr b="1" sz="13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Kirjoita tähän.</a:t>
            </a:r>
            <a:endParaRPr b="1" sz="13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16575" y="90025"/>
            <a:ext cx="1198628" cy="386225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6"/>
          <p:cNvSpPr txBox="1"/>
          <p:nvPr/>
        </p:nvSpPr>
        <p:spPr>
          <a:xfrm>
            <a:off x="354925" y="1636650"/>
            <a:ext cx="3318300" cy="16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rPr>
              <a:t>Kiinnostaisiko TET-paikka meillä?</a:t>
            </a:r>
            <a:endParaRPr b="1" sz="1300">
              <a:solidFill>
                <a:srgbClr val="191919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191919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rPr>
              <a:t>Katsotaan video, jossa Setayesh ja Severi ovat TET:ssä sähkö- ja energia-alan yrityksissä.</a:t>
            </a:r>
            <a:endParaRPr sz="1300">
              <a:solidFill>
                <a:srgbClr val="191919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191919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rPr>
              <a:t>Jos olet TET-paikasta kiinnostunut, niin jää juttelemaan esityksen jälkeen!</a:t>
            </a:r>
            <a:endParaRPr sz="1300">
              <a:solidFill>
                <a:srgbClr val="191919"/>
              </a:solidFill>
              <a:highlight>
                <a:srgbClr val="FFFF00"/>
              </a:highlight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278" name="Google Shape;278;p36" title=" Innostava TET-harjoittelu_ver2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77075" y="1204012"/>
            <a:ext cx="4863077" cy="273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7"/>
          <p:cNvSpPr txBox="1"/>
          <p:nvPr>
            <p:ph type="title"/>
          </p:nvPr>
        </p:nvSpPr>
        <p:spPr>
          <a:xfrm>
            <a:off x="711200" y="764900"/>
            <a:ext cx="3668700" cy="65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2"/>
              </a:solidFill>
            </a:endParaRPr>
          </a:p>
        </p:txBody>
      </p:sp>
      <p:sp>
        <p:nvSpPr>
          <p:cNvPr id="285" name="Google Shape;285;p37"/>
          <p:cNvSpPr txBox="1"/>
          <p:nvPr/>
        </p:nvSpPr>
        <p:spPr>
          <a:xfrm>
            <a:off x="435100" y="747750"/>
            <a:ext cx="5913000" cy="3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Vielä loppuun!</a:t>
            </a:r>
            <a:br>
              <a:rPr lang="en" sz="2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" sz="2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Kutkutteleeko teille nuorille suunnattu sähkö- ja energia-alaan viittaava some-sisältö?</a:t>
            </a:r>
            <a:br>
              <a:rPr b="1" lang="en" sz="2800">
                <a:solidFill>
                  <a:srgbClr val="FF00FF"/>
                </a:solidFill>
                <a:latin typeface="DM Sans"/>
                <a:ea typeface="DM Sans"/>
                <a:cs typeface="DM Sans"/>
                <a:sym typeface="DM Sans"/>
              </a:rPr>
            </a:br>
            <a:br>
              <a:rPr b="1" lang="en" sz="2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" sz="2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Ota seurantaan Tiktokissa</a:t>
            </a:r>
            <a:br>
              <a:rPr lang="en" sz="2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1" lang="en" sz="2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@nakymatonvoima</a:t>
            </a:r>
            <a:br>
              <a:rPr b="1" lang="en" sz="2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br>
              <a:rPr b="1" lang="en"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"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PS. Siellä on myös kisa käynnissä, </a:t>
            </a:r>
            <a:br>
              <a:rPr lang="en"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"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voit voittaa AirPods Pro -kuulokkeet. 🔊🔊🔊</a:t>
            </a:r>
            <a:endParaRPr sz="25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/>
          <p:nvPr/>
        </p:nvSpPr>
        <p:spPr>
          <a:xfrm>
            <a:off x="124325" y="90025"/>
            <a:ext cx="3546000" cy="3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DM Sans Light"/>
                <a:ea typeface="DM Sans Light"/>
                <a:cs typeface="DM Sans Light"/>
                <a:sym typeface="DM Sans Light"/>
              </a:rPr>
              <a:t>Mitä vierailu sisältää?</a:t>
            </a:r>
            <a:endParaRPr sz="1300">
              <a:solidFill>
                <a:schemeClr val="dk1"/>
              </a:solidFill>
              <a:latin typeface="DM Sans Light"/>
              <a:ea typeface="DM Sans Light"/>
              <a:cs typeface="DM Sans Light"/>
              <a:sym typeface="DM Sans Light"/>
            </a:endParaRPr>
          </a:p>
        </p:txBody>
      </p:sp>
      <p:pic>
        <p:nvPicPr>
          <p:cNvPr id="89" name="Google Shape;8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16575" y="90025"/>
            <a:ext cx="1198628" cy="38622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20"/>
          <p:cNvSpPr txBox="1"/>
          <p:nvPr/>
        </p:nvSpPr>
        <p:spPr>
          <a:xfrm>
            <a:off x="412800" y="898775"/>
            <a:ext cx="3318300" cy="38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rPr>
              <a:t>Mikä sähkö- ja energia-ala?</a:t>
            </a:r>
            <a:endParaRPr b="1" sz="1600">
              <a:solidFill>
                <a:srgbClr val="191919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457200" rtl="0" algn="l">
              <a:spcBef>
                <a:spcPts val="2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rPr>
              <a:t>📽️ Alan esittelyvideo</a:t>
            </a:r>
            <a:br>
              <a:rPr lang="en" sz="1600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" sz="1600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rPr>
              <a:t>🧑‍🏭 Työnimikkeet</a:t>
            </a:r>
            <a:endParaRPr sz="1600">
              <a:solidFill>
                <a:srgbClr val="191919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457200" rtl="0" algn="l">
              <a:spcBef>
                <a:spcPts val="2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rPr>
              <a:t>🏫 Koulutuspolku</a:t>
            </a:r>
            <a:endParaRPr sz="1600">
              <a:solidFill>
                <a:srgbClr val="191919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457200" rtl="0" algn="l">
              <a:spcBef>
                <a:spcPts val="2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rPr>
              <a:t>💰 Keskipalkat</a:t>
            </a:r>
            <a:endParaRPr sz="1600">
              <a:solidFill>
                <a:srgbClr val="191919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191919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rPr>
              <a:t>Mistä yrityksestä tulen?</a:t>
            </a:r>
            <a:endParaRPr b="1" sz="1600">
              <a:solidFill>
                <a:srgbClr val="191919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457200" rtl="0" algn="l">
              <a:spcBef>
                <a:spcPts val="2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rPr>
              <a:t>📊 Yrityksen ABC</a:t>
            </a:r>
            <a:endParaRPr sz="1600">
              <a:solidFill>
                <a:srgbClr val="191919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457200" rtl="0" algn="l">
              <a:spcBef>
                <a:spcPts val="2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rPr>
              <a:t>✏️ Teidän vuoro loistaa</a:t>
            </a:r>
            <a:endParaRPr sz="1600">
              <a:solidFill>
                <a:srgbClr val="191919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457200" rtl="0" algn="l">
              <a:spcBef>
                <a:spcPts val="2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rPr>
              <a:t>🧰 Ketä meillä on töissä?</a:t>
            </a:r>
            <a:endParaRPr sz="1600">
              <a:solidFill>
                <a:srgbClr val="191919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191919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rPr>
              <a:t>Vielä loppuun…</a:t>
            </a:r>
            <a:endParaRPr b="1" sz="1600">
              <a:solidFill>
                <a:srgbClr val="191919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457200" rtl="0" algn="l">
              <a:spcBef>
                <a:spcPts val="2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rPr>
              <a:t>💡 Hae meille TET:iin!</a:t>
            </a:r>
            <a:endParaRPr sz="1600">
              <a:solidFill>
                <a:srgbClr val="191919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457200" rtl="0" algn="l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1600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rPr>
              <a:t>⚡ Näkymätön voima -some!</a:t>
            </a:r>
            <a:endParaRPr sz="1600">
              <a:solidFill>
                <a:srgbClr val="191919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91" name="Google Shape;91;p20"/>
          <p:cNvPicPr preferRelativeResize="0"/>
          <p:nvPr/>
        </p:nvPicPr>
        <p:blipFill rotWithShape="1">
          <a:blip r:embed="rId4">
            <a:alphaModFix/>
          </a:blip>
          <a:srcRect b="0" l="1661" r="0" t="11512"/>
          <a:stretch/>
        </p:blipFill>
        <p:spPr>
          <a:xfrm>
            <a:off x="4572000" y="0"/>
            <a:ext cx="45720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0"/>
          <p:cNvSpPr txBox="1"/>
          <p:nvPr/>
        </p:nvSpPr>
        <p:spPr>
          <a:xfrm>
            <a:off x="4794314" y="4711254"/>
            <a:ext cx="36807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Kuva: </a:t>
            </a:r>
            <a:r>
              <a:rPr lang="en" sz="11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Juliana Tanchak</a:t>
            </a:r>
            <a:endParaRPr sz="11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8"/>
          <p:cNvSpPr/>
          <p:nvPr/>
        </p:nvSpPr>
        <p:spPr>
          <a:xfrm>
            <a:off x="8452475" y="157575"/>
            <a:ext cx="534600" cy="534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1" name="Google Shape;291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16575" y="90025"/>
            <a:ext cx="1198628" cy="386225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8"/>
          <p:cNvSpPr txBox="1"/>
          <p:nvPr/>
        </p:nvSpPr>
        <p:spPr>
          <a:xfrm>
            <a:off x="218925" y="1842125"/>
            <a:ext cx="4668600" cy="13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Kiitos!</a:t>
            </a:r>
            <a:br>
              <a:rPr b="1" lang="en" sz="5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1" lang="en" sz="2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@nakymatonvoima</a:t>
            </a:r>
            <a:endParaRPr sz="31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293" name="Google Shape;293;p38"/>
          <p:cNvPicPr preferRelativeResize="0"/>
          <p:nvPr/>
        </p:nvPicPr>
        <p:blipFill rotWithShape="1">
          <a:blip r:embed="rId4">
            <a:alphaModFix/>
          </a:blip>
          <a:srcRect b="0" l="4884" r="51886" t="7715"/>
          <a:stretch/>
        </p:blipFill>
        <p:spPr>
          <a:xfrm flipH="1" rot="10800000">
            <a:off x="5221550" y="-1"/>
            <a:ext cx="395285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8"/>
          <p:cNvPicPr preferRelativeResize="0"/>
          <p:nvPr/>
        </p:nvPicPr>
        <p:blipFill rotWithShape="1">
          <a:blip r:embed="rId5">
            <a:alphaModFix/>
          </a:blip>
          <a:srcRect b="0" l="7218" r="0" t="0"/>
          <a:stretch/>
        </p:blipFill>
        <p:spPr>
          <a:xfrm rot="10800000">
            <a:off x="5983550" y="0"/>
            <a:ext cx="3190850" cy="168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14DF8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uva, joka sisältää kohteen lamppu, valo&#10;&#10;Kuvaus luotu automaattisesti" id="98" name="Google Shape;9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279468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1"/>
          <p:cNvSpPr txBox="1"/>
          <p:nvPr/>
        </p:nvSpPr>
        <p:spPr>
          <a:xfrm>
            <a:off x="1593604" y="2121928"/>
            <a:ext cx="5956800" cy="9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Mikä sähkö- ja energia-ala??</a:t>
            </a:r>
            <a:br>
              <a:rPr b="1" lang="en" sz="27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1" lang="en" sz="27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🤔🧐</a:t>
            </a:r>
            <a:endParaRPr sz="11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7812" l="747" r="3467" t="136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2"/>
          <p:cNvSpPr txBox="1"/>
          <p:nvPr/>
        </p:nvSpPr>
        <p:spPr>
          <a:xfrm>
            <a:off x="142039" y="4747129"/>
            <a:ext cx="36807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Kuva: Federico Beccari</a:t>
            </a:r>
            <a:endParaRPr sz="11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8" name="Google Shape;108;p22"/>
          <p:cNvSpPr txBox="1"/>
          <p:nvPr/>
        </p:nvSpPr>
        <p:spPr>
          <a:xfrm>
            <a:off x="295025" y="232750"/>
            <a:ext cx="80664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Sähkö- ja energia-ala on tulevaisuuden tekijöiden ala. Sähkö mullistaa elämäämme tehden asumisesta ja liikkumisesta yhä päästöttömämpää, ja sen myötä synnyttää </a:t>
            </a:r>
            <a:r>
              <a:rPr b="1" lang="en" sz="1800">
                <a:solidFill>
                  <a:schemeClr val="accent6"/>
                </a:solidFill>
                <a:latin typeface="DM Sans"/>
                <a:ea typeface="DM Sans"/>
                <a:cs typeface="DM Sans"/>
                <a:sym typeface="DM Sans"/>
              </a:rPr>
              <a:t>uudenlaista työtä monenlaisille osaajille</a:t>
            </a:r>
            <a:r>
              <a:rPr b="1" lang="en"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. On aika venyttää mielikuvituksen rajoja, kun pohdimme mitä on sähkö- ja energia-ala.</a:t>
            </a:r>
            <a:endParaRPr b="1" sz="18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3"/>
          <p:cNvPicPr preferRelativeResize="0"/>
          <p:nvPr/>
        </p:nvPicPr>
        <p:blipFill rotWithShape="1">
          <a:blip r:embed="rId3">
            <a:alphaModFix/>
          </a:blip>
          <a:srcRect b="0" l="0" r="0" t="11933"/>
          <a:stretch/>
        </p:blipFill>
        <p:spPr>
          <a:xfrm>
            <a:off x="4792549" y="0"/>
            <a:ext cx="435145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3"/>
          <p:cNvSpPr txBox="1"/>
          <p:nvPr/>
        </p:nvSpPr>
        <p:spPr>
          <a:xfrm>
            <a:off x="474225" y="1151850"/>
            <a:ext cx="3985200" cy="29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" sz="17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Sähkö ja energia-ala tarjoaa: 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17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3655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" sz="17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Koulutusta eri asteilla</a:t>
            </a:r>
            <a:endParaRPr sz="17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36550" lvl="0" marL="3429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" sz="17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Monipuolisia työtehtäviä </a:t>
            </a:r>
            <a:endParaRPr sz="1000">
              <a:solidFill>
                <a:schemeClr val="dk1"/>
              </a:solidFill>
            </a:endParaRPr>
          </a:p>
          <a:p>
            <a:pPr indent="-336550" lvl="0" marL="3429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" sz="17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Hyvän palkan </a:t>
            </a:r>
            <a:endParaRPr sz="1000">
              <a:solidFill>
                <a:schemeClr val="dk1"/>
              </a:solidFill>
            </a:endParaRPr>
          </a:p>
          <a:p>
            <a:pPr indent="-336550" lvl="0" marL="3429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" sz="17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Mainion työllisyystilanteen</a:t>
            </a:r>
            <a:endParaRPr sz="1000">
              <a:solidFill>
                <a:schemeClr val="dk1"/>
              </a:solidFill>
            </a:endParaRPr>
          </a:p>
          <a:p>
            <a:pPr indent="-336550" lvl="0" marL="3429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" sz="17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Kansainvälisiä työmahdollisuuksia</a:t>
            </a:r>
            <a:endParaRPr sz="17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36550" lvl="0" marL="3429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" sz="17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Merkityksellisyyttä yhteiskunnalle</a:t>
            </a:r>
            <a:endParaRPr sz="17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36550" lvl="0" marL="3429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" sz="17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Mahdollisuuden toimia yrittäjänä</a:t>
            </a:r>
            <a:endParaRPr sz="13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16" name="Google Shape;116;p23"/>
          <p:cNvSpPr txBox="1"/>
          <p:nvPr/>
        </p:nvSpPr>
        <p:spPr>
          <a:xfrm>
            <a:off x="9468293" y="5143500"/>
            <a:ext cx="1044600" cy="4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Eva Mondaca</a:t>
            </a:r>
            <a:endParaRPr b="0" i="0"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23"/>
          <p:cNvSpPr txBox="1"/>
          <p:nvPr/>
        </p:nvSpPr>
        <p:spPr>
          <a:xfrm>
            <a:off x="4997664" y="4711254"/>
            <a:ext cx="36807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Kuva: </a:t>
            </a:r>
            <a:r>
              <a:rPr lang="en" sz="11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Joakim Honkasalo</a:t>
            </a:r>
            <a:endParaRPr sz="11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4"/>
          <p:cNvSpPr/>
          <p:nvPr/>
        </p:nvSpPr>
        <p:spPr>
          <a:xfrm>
            <a:off x="8491200" y="237175"/>
            <a:ext cx="420300" cy="4269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miri"/>
              <a:ea typeface="Amiri"/>
              <a:cs typeface="Amiri"/>
              <a:sym typeface="Amiri"/>
            </a:endParaRPr>
          </a:p>
        </p:txBody>
      </p:sp>
      <p:pic>
        <p:nvPicPr>
          <p:cNvPr id="123" name="Google Shape;123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16575" y="90025"/>
            <a:ext cx="1198628" cy="386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4"/>
          <p:cNvSpPr txBox="1"/>
          <p:nvPr/>
        </p:nvSpPr>
        <p:spPr>
          <a:xfrm>
            <a:off x="3229625" y="2266050"/>
            <a:ext cx="2478300" cy="3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DM Sans Light"/>
                <a:ea typeface="DM Sans Light"/>
                <a:cs typeface="DM Sans Light"/>
                <a:sym typeface="DM Sans Light"/>
              </a:rPr>
              <a:t>[Upotetaan myöhemmin]</a:t>
            </a:r>
            <a:endParaRPr sz="1300">
              <a:solidFill>
                <a:schemeClr val="dk1"/>
              </a:solidFill>
              <a:latin typeface="DM Sans Light"/>
              <a:ea typeface="DM Sans Light"/>
              <a:cs typeface="DM Sans Light"/>
              <a:sym typeface="DM Sans Light"/>
            </a:endParaRPr>
          </a:p>
        </p:txBody>
      </p:sp>
      <p:pic>
        <p:nvPicPr>
          <p:cNvPr id="125" name="Google Shape;125;p24" title="Sähkö- ja energia-alan esittelyvideo_4K_tekstitetty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60742"/>
            <a:ext cx="9144003" cy="482201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5"/>
          <p:cNvSpPr/>
          <p:nvPr/>
        </p:nvSpPr>
        <p:spPr>
          <a:xfrm>
            <a:off x="7246675" y="3445900"/>
            <a:ext cx="1527000" cy="1527000"/>
          </a:xfrm>
          <a:prstGeom prst="ellipse">
            <a:avLst/>
          </a:prstGeom>
          <a:solidFill>
            <a:srgbClr val="FF559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Energia-</a:t>
            </a:r>
            <a:endParaRPr b="1"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asiantuntija</a:t>
            </a:r>
            <a:endParaRPr b="1"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2" name="Google Shape;132;p25"/>
          <p:cNvSpPr/>
          <p:nvPr/>
        </p:nvSpPr>
        <p:spPr>
          <a:xfrm>
            <a:off x="6240431" y="1582228"/>
            <a:ext cx="1979100" cy="1979100"/>
          </a:xfrm>
          <a:prstGeom prst="ellipse">
            <a:avLst/>
          </a:prstGeom>
          <a:solidFill>
            <a:srgbClr val="0CAA5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Aurinkopaneeli-asentaja</a:t>
            </a:r>
            <a:endParaRPr b="1"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3" name="Google Shape;133;p25"/>
          <p:cNvSpPr/>
          <p:nvPr/>
        </p:nvSpPr>
        <p:spPr>
          <a:xfrm>
            <a:off x="2212030" y="3439559"/>
            <a:ext cx="1527000" cy="1527000"/>
          </a:xfrm>
          <a:prstGeom prst="ellipse">
            <a:avLst/>
          </a:prstGeom>
          <a:solidFill>
            <a:srgbClr val="0CAA5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Ympäristö-</a:t>
            </a:r>
            <a:br>
              <a:rPr b="1"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1"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asiantuntija </a:t>
            </a:r>
            <a:endParaRPr b="1"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4" name="Google Shape;134;p25"/>
          <p:cNvSpPr txBox="1"/>
          <p:nvPr/>
        </p:nvSpPr>
        <p:spPr>
          <a:xfrm>
            <a:off x="3108293" y="2093961"/>
            <a:ext cx="2495700" cy="6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Sähkö- ja energia-alalla työskentelee ihmisiä monella eri tittelillä: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35" name="Google Shape;135;p25"/>
          <p:cNvSpPr/>
          <p:nvPr/>
        </p:nvSpPr>
        <p:spPr>
          <a:xfrm>
            <a:off x="554449" y="1381021"/>
            <a:ext cx="1538400" cy="1538400"/>
          </a:xfrm>
          <a:prstGeom prst="ellipse">
            <a:avLst/>
          </a:prstGeom>
          <a:solidFill>
            <a:srgbClr val="814DF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Äly- rakennusten asiantuntija</a:t>
            </a:r>
            <a:endParaRPr sz="1100"/>
          </a:p>
        </p:txBody>
      </p:sp>
      <p:sp>
        <p:nvSpPr>
          <p:cNvPr id="136" name="Google Shape;136;p25"/>
          <p:cNvSpPr/>
          <p:nvPr/>
        </p:nvSpPr>
        <p:spPr>
          <a:xfrm>
            <a:off x="1619925" y="2569800"/>
            <a:ext cx="1399200" cy="1398900"/>
          </a:xfrm>
          <a:prstGeom prst="ellipse">
            <a:avLst/>
          </a:prstGeom>
          <a:solidFill>
            <a:srgbClr val="814DF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Sähkö-</a:t>
            </a:r>
            <a:br>
              <a:rPr b="1"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1"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myyjä</a:t>
            </a:r>
            <a:endParaRPr b="1"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7" name="Google Shape;137;p25"/>
          <p:cNvSpPr/>
          <p:nvPr/>
        </p:nvSpPr>
        <p:spPr>
          <a:xfrm>
            <a:off x="125126" y="585024"/>
            <a:ext cx="1138800" cy="1138800"/>
          </a:xfrm>
          <a:prstGeom prst="ellipse">
            <a:avLst/>
          </a:prstGeom>
          <a:solidFill>
            <a:srgbClr val="FF559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Sähkö-</a:t>
            </a:r>
            <a:br>
              <a:rPr b="1"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1"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insinööri</a:t>
            </a:r>
            <a:endParaRPr b="1"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8" name="Google Shape;138;p25"/>
          <p:cNvSpPr/>
          <p:nvPr/>
        </p:nvSpPr>
        <p:spPr>
          <a:xfrm>
            <a:off x="1269365" y="3635642"/>
            <a:ext cx="1193100" cy="1193100"/>
          </a:xfrm>
          <a:prstGeom prst="ellipse">
            <a:avLst/>
          </a:prstGeom>
          <a:solidFill>
            <a:srgbClr val="FF559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Vienti-</a:t>
            </a:r>
            <a:br>
              <a:rPr b="1"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1"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myyjä</a:t>
            </a:r>
            <a:endParaRPr b="1"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9" name="Google Shape;139;p25"/>
          <p:cNvSpPr/>
          <p:nvPr/>
        </p:nvSpPr>
        <p:spPr>
          <a:xfrm>
            <a:off x="1880240" y="1670957"/>
            <a:ext cx="1138800" cy="1138800"/>
          </a:xfrm>
          <a:prstGeom prst="ellipse">
            <a:avLst/>
          </a:prstGeom>
          <a:solidFill>
            <a:srgbClr val="0CAA5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Proje</a:t>
            </a:r>
            <a:r>
              <a:rPr b="1"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kti-</a:t>
            </a:r>
            <a:br>
              <a:rPr b="1"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1"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päällikkö</a:t>
            </a:r>
            <a:endParaRPr b="1"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40" name="Google Shape;140;p25"/>
          <p:cNvSpPr/>
          <p:nvPr/>
        </p:nvSpPr>
        <p:spPr>
          <a:xfrm>
            <a:off x="2975479" y="271624"/>
            <a:ext cx="1538400" cy="1538400"/>
          </a:xfrm>
          <a:prstGeom prst="ellipse">
            <a:avLst/>
          </a:prstGeom>
          <a:solidFill>
            <a:srgbClr val="814DF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IT-asian-</a:t>
            </a:r>
            <a:br>
              <a:rPr b="1"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1"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tuntija</a:t>
            </a:r>
            <a:endParaRPr b="1"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41" name="Google Shape;141;p25"/>
          <p:cNvSpPr/>
          <p:nvPr/>
        </p:nvSpPr>
        <p:spPr>
          <a:xfrm>
            <a:off x="4097438" y="3028876"/>
            <a:ext cx="1250400" cy="1250400"/>
          </a:xfrm>
          <a:prstGeom prst="ellipse">
            <a:avLst/>
          </a:prstGeom>
          <a:solidFill>
            <a:srgbClr val="0CAA5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Sähkö-</a:t>
            </a:r>
            <a:br>
              <a:rPr b="1"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1"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mestari</a:t>
            </a:r>
            <a:endParaRPr b="1"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42" name="Google Shape;142;p25"/>
          <p:cNvSpPr/>
          <p:nvPr/>
        </p:nvSpPr>
        <p:spPr>
          <a:xfrm>
            <a:off x="2077406" y="775330"/>
            <a:ext cx="1158300" cy="1158300"/>
          </a:xfrm>
          <a:prstGeom prst="ellipse">
            <a:avLst/>
          </a:prstGeom>
          <a:solidFill>
            <a:srgbClr val="FF559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Energia-</a:t>
            </a:r>
            <a:br>
              <a:rPr b="1"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1"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konsultti</a:t>
            </a:r>
            <a:endParaRPr b="1"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43" name="Google Shape;143;p25"/>
          <p:cNvSpPr/>
          <p:nvPr/>
        </p:nvSpPr>
        <p:spPr>
          <a:xfrm>
            <a:off x="4364144" y="174824"/>
            <a:ext cx="1839900" cy="1839900"/>
          </a:xfrm>
          <a:prstGeom prst="ellipse">
            <a:avLst/>
          </a:prstGeom>
          <a:solidFill>
            <a:srgbClr val="0CAA5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Uusiutuvan energian insinööri</a:t>
            </a:r>
            <a:endParaRPr b="1"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44" name="Google Shape;144;p25"/>
          <p:cNvSpPr/>
          <p:nvPr/>
        </p:nvSpPr>
        <p:spPr>
          <a:xfrm>
            <a:off x="4812911" y="3699790"/>
            <a:ext cx="1359900" cy="1359900"/>
          </a:xfrm>
          <a:prstGeom prst="ellipse">
            <a:avLst/>
          </a:prstGeom>
          <a:solidFill>
            <a:srgbClr val="814DF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Myynti-</a:t>
            </a:r>
            <a:br>
              <a:rPr b="1"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1"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päällikkö</a:t>
            </a:r>
            <a:endParaRPr b="1"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45" name="Google Shape;145;p25"/>
          <p:cNvSpPr/>
          <p:nvPr/>
        </p:nvSpPr>
        <p:spPr>
          <a:xfrm>
            <a:off x="5693242" y="1045455"/>
            <a:ext cx="1327800" cy="1327800"/>
          </a:xfrm>
          <a:prstGeom prst="ellipse">
            <a:avLst/>
          </a:prstGeom>
          <a:solidFill>
            <a:srgbClr val="FF559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Osto-</a:t>
            </a:r>
            <a:br>
              <a:rPr b="1" i="0"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1" i="0"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assistentti</a:t>
            </a:r>
            <a:endParaRPr b="1"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46" name="Google Shape;146;p25"/>
          <p:cNvSpPr/>
          <p:nvPr/>
        </p:nvSpPr>
        <p:spPr>
          <a:xfrm>
            <a:off x="5314675" y="2493175"/>
            <a:ext cx="1314000" cy="1316700"/>
          </a:xfrm>
          <a:prstGeom prst="ellipse">
            <a:avLst/>
          </a:prstGeom>
          <a:solidFill>
            <a:srgbClr val="FF559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Varasto-</a:t>
            </a:r>
            <a:br>
              <a:rPr b="1"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1"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työntekijä</a:t>
            </a:r>
            <a:endParaRPr b="1"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47" name="Google Shape;147;p25"/>
          <p:cNvSpPr/>
          <p:nvPr/>
        </p:nvSpPr>
        <p:spPr>
          <a:xfrm>
            <a:off x="6172800" y="3308150"/>
            <a:ext cx="1314000" cy="1316700"/>
          </a:xfrm>
          <a:prstGeom prst="ellipse">
            <a:avLst/>
          </a:prstGeom>
          <a:solidFill>
            <a:srgbClr val="814DF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Sähkö-</a:t>
            </a:r>
            <a:br>
              <a:rPr b="1"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1"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asentaja</a:t>
            </a:r>
            <a:endParaRPr b="1"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48" name="Google Shape;148;p25"/>
          <p:cNvSpPr/>
          <p:nvPr/>
        </p:nvSpPr>
        <p:spPr>
          <a:xfrm>
            <a:off x="6303274" y="79575"/>
            <a:ext cx="1435500" cy="1438200"/>
          </a:xfrm>
          <a:prstGeom prst="ellipse">
            <a:avLst/>
          </a:prstGeom>
          <a:solidFill>
            <a:srgbClr val="814DF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Logistiikka-työntekijä</a:t>
            </a:r>
            <a:endParaRPr b="1"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49" name="Google Shape;149;p25"/>
          <p:cNvSpPr/>
          <p:nvPr/>
        </p:nvSpPr>
        <p:spPr>
          <a:xfrm>
            <a:off x="7889901" y="2305875"/>
            <a:ext cx="1138800" cy="1143000"/>
          </a:xfrm>
          <a:prstGeom prst="ellipse">
            <a:avLst/>
          </a:prstGeom>
          <a:solidFill>
            <a:srgbClr val="FF559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Asiakas-</a:t>
            </a:r>
            <a:br>
              <a:rPr b="1"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1"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neuvoja</a:t>
            </a:r>
            <a:endParaRPr b="1"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50" name="Google Shape;150;p25"/>
          <p:cNvSpPr/>
          <p:nvPr/>
        </p:nvSpPr>
        <p:spPr>
          <a:xfrm>
            <a:off x="7549150" y="855675"/>
            <a:ext cx="1560600" cy="1563600"/>
          </a:xfrm>
          <a:prstGeom prst="ellipse">
            <a:avLst/>
          </a:prstGeom>
          <a:solidFill>
            <a:srgbClr val="814DF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Sähköverkon suunnittelija</a:t>
            </a:r>
            <a:endParaRPr b="1"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51" name="Google Shape;151;p25"/>
          <p:cNvSpPr/>
          <p:nvPr/>
        </p:nvSpPr>
        <p:spPr>
          <a:xfrm>
            <a:off x="125121" y="2645308"/>
            <a:ext cx="1538400" cy="1538400"/>
          </a:xfrm>
          <a:prstGeom prst="ellipse">
            <a:avLst/>
          </a:prstGeom>
          <a:solidFill>
            <a:srgbClr val="0CAA5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Teollisuuden asiak</a:t>
            </a:r>
            <a:r>
              <a:rPr b="1"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as</a:t>
            </a:r>
            <a:r>
              <a:rPr b="1" i="0"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-</a:t>
            </a:r>
            <a:br>
              <a:rPr b="1" i="0"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1" i="0"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päällikkö</a:t>
            </a:r>
            <a:endParaRPr b="1"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52" name="Google Shape;152;p25"/>
          <p:cNvSpPr/>
          <p:nvPr/>
        </p:nvSpPr>
        <p:spPr>
          <a:xfrm>
            <a:off x="1148129" y="141671"/>
            <a:ext cx="1314000" cy="1314000"/>
          </a:xfrm>
          <a:prstGeom prst="ellipse">
            <a:avLst/>
          </a:prstGeom>
          <a:solidFill>
            <a:srgbClr val="814DF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Kehitys-</a:t>
            </a:r>
            <a:br>
              <a:rPr b="1"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1"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päällikkö</a:t>
            </a:r>
            <a:endParaRPr b="1"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53" name="Google Shape;153;p25"/>
          <p:cNvSpPr/>
          <p:nvPr/>
        </p:nvSpPr>
        <p:spPr>
          <a:xfrm>
            <a:off x="3513176" y="3808250"/>
            <a:ext cx="1138800" cy="1143000"/>
          </a:xfrm>
          <a:prstGeom prst="ellipse">
            <a:avLst/>
          </a:prstGeom>
          <a:solidFill>
            <a:srgbClr val="FF559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Energia-</a:t>
            </a:r>
            <a:br>
              <a:rPr b="1"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1"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tutkija</a:t>
            </a:r>
            <a:endParaRPr b="1"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6"/>
          <p:cNvPicPr preferRelativeResize="0"/>
          <p:nvPr/>
        </p:nvPicPr>
        <p:blipFill rotWithShape="1">
          <a:blip r:embed="rId3">
            <a:alphaModFix/>
          </a:blip>
          <a:srcRect b="41397" l="0" r="0" t="26963"/>
          <a:stretch/>
        </p:blipFill>
        <p:spPr>
          <a:xfrm>
            <a:off x="2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4392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26"/>
          <p:cNvSpPr txBox="1"/>
          <p:nvPr/>
        </p:nvSpPr>
        <p:spPr>
          <a:xfrm>
            <a:off x="124325" y="90029"/>
            <a:ext cx="5583600" cy="3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DM Sans Light"/>
                <a:ea typeface="DM Sans Light"/>
                <a:cs typeface="DM Sans Light"/>
                <a:sym typeface="DM Sans Light"/>
              </a:rPr>
              <a:t>Sähkö &lt;3 kaupan ala</a:t>
            </a:r>
            <a:endParaRPr sz="1300">
              <a:solidFill>
                <a:schemeClr val="lt1"/>
              </a:solidFill>
              <a:latin typeface="DM Sans Light"/>
              <a:ea typeface="DM Sans Light"/>
              <a:cs typeface="DM Sans Light"/>
              <a:sym typeface="DM Sans Light"/>
            </a:endParaRPr>
          </a:p>
        </p:txBody>
      </p:sp>
      <p:sp>
        <p:nvSpPr>
          <p:cNvPr id="161" name="Google Shape;161;p26"/>
          <p:cNvSpPr txBox="1"/>
          <p:nvPr/>
        </p:nvSpPr>
        <p:spPr>
          <a:xfrm>
            <a:off x="904800" y="1855175"/>
            <a:ext cx="72969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Sähkö- ja energia-alalle voi päätyä myös ilman alan tutkintoa. </a:t>
            </a:r>
            <a:br>
              <a:rPr b="1" lang="en"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1" lang="en"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Siitä hyvä esimerkki on </a:t>
            </a:r>
            <a:r>
              <a:rPr b="1" lang="en"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kaupan ala: tarvitsemme myynnin ammattilaisia myymään erilaisia työvälineitä ja tarvikkeita.</a:t>
            </a:r>
            <a:endParaRPr b="1" sz="18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62" name="Google Shape;162;p26"/>
          <p:cNvSpPr txBox="1"/>
          <p:nvPr/>
        </p:nvSpPr>
        <p:spPr>
          <a:xfrm>
            <a:off x="131567" y="4715026"/>
            <a:ext cx="17580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Kuva: </a:t>
            </a:r>
            <a:r>
              <a:rPr lang="en" sz="11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Chen Mizrach</a:t>
            </a:r>
            <a:endParaRPr sz="11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14DF8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7"/>
          <p:cNvPicPr preferRelativeResize="0"/>
          <p:nvPr/>
        </p:nvPicPr>
        <p:blipFill rotWithShape="1">
          <a:blip r:embed="rId3">
            <a:alphaModFix/>
          </a:blip>
          <a:srcRect b="6291" l="700" r="700" t="10493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4392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27"/>
          <p:cNvSpPr txBox="1"/>
          <p:nvPr/>
        </p:nvSpPr>
        <p:spPr>
          <a:xfrm>
            <a:off x="1343550" y="1912925"/>
            <a:ext cx="6456900" cy="9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Alalla siis kaivataan moninaisuutta ja erilaisilla vahvuuksilla varustettuja ihmisiä. </a:t>
            </a:r>
            <a:br>
              <a:rPr b="1" lang="en"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1" lang="en"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Alalle onkin useita eri reittejä.</a:t>
            </a:r>
            <a:endParaRPr sz="1800"/>
          </a:p>
        </p:txBody>
      </p:sp>
      <p:sp>
        <p:nvSpPr>
          <p:cNvPr id="171" name="Google Shape;171;p27"/>
          <p:cNvSpPr txBox="1"/>
          <p:nvPr/>
        </p:nvSpPr>
        <p:spPr>
          <a:xfrm>
            <a:off x="131567" y="4715026"/>
            <a:ext cx="17580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Kuva: </a:t>
            </a:r>
            <a:r>
              <a:rPr lang="en" sz="11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Ramón Salinero</a:t>
            </a:r>
            <a:endParaRPr sz="11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